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2" r:id="rId3"/>
    <p:sldId id="273" r:id="rId4"/>
    <p:sldId id="274" r:id="rId5"/>
    <p:sldId id="275" r:id="rId6"/>
    <p:sldId id="276" r:id="rId7"/>
    <p:sldId id="263" r:id="rId8"/>
    <p:sldId id="265" r:id="rId9"/>
    <p:sldId id="266" r:id="rId10"/>
    <p:sldId id="267" r:id="rId11"/>
    <p:sldId id="269" r:id="rId12"/>
  </p:sldIdLst>
  <p:sldSz cx="9144000" cy="6858000" type="screen4x3"/>
  <p:notesSz cx="6797675" cy="985678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A0000"/>
    <a:srgbClr val="FF0014"/>
    <a:srgbClr val="DA0020"/>
    <a:srgbClr val="93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4BF37-D6D7-454A-A9DA-831D96E2FDEB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C51508FB-5A34-43C5-9C43-9A0CC51C4E58}">
      <dgm:prSet phldrT="[Text]"/>
      <dgm:spPr>
        <a:xfrm>
          <a:off x="2220329" y="867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Dashboard</a:t>
          </a:r>
          <a:endParaRPr lang="de-CH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71CE26-DF2B-4D7F-874E-4ECDA6CB67C3}" type="parTrans" cxnId="{FFAA251D-8CA0-4CE2-A500-C1E1548006C1}">
      <dgm:prSet/>
      <dgm:spPr/>
      <dgm:t>
        <a:bodyPr/>
        <a:lstStyle/>
        <a:p>
          <a:endParaRPr lang="de-CH"/>
        </a:p>
      </dgm:t>
    </dgm:pt>
    <dgm:pt modelId="{6C6AD3F6-BB96-4D39-A41F-A4DE9F52D237}" type="sibTrans" cxnId="{FFAA251D-8CA0-4CE2-A500-C1E1548006C1}">
      <dgm:prSet/>
      <dgm:spPr>
        <a:xfrm rot="3600000">
          <a:off x="3561350" y="1803734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CH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2ED097-F39C-4692-9509-0D2EAA4AB38C}">
      <dgm:prSet phldrT="[Text]"/>
      <dgm:spPr>
        <a:xfrm>
          <a:off x="3916429" y="2938599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Planification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entrainement</a:t>
          </a:r>
          <a:endParaRPr lang="de-CH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E269AD-76A5-4480-93B2-6A54B60CC5DD}" type="parTrans" cxnId="{9B7F22DB-DF82-445B-9276-02B8C0DEC695}">
      <dgm:prSet/>
      <dgm:spPr/>
      <dgm:t>
        <a:bodyPr/>
        <a:lstStyle/>
        <a:p>
          <a:endParaRPr lang="de-CH"/>
        </a:p>
      </dgm:t>
    </dgm:pt>
    <dgm:pt modelId="{221AE024-381B-4B36-82B5-15719E298BC3}" type="sibTrans" cxnId="{9B7F22DB-DF82-445B-9276-02B8C0DEC695}">
      <dgm:prSet/>
      <dgm:spPr>
        <a:xfrm rot="10800000">
          <a:off x="2713300" y="3272600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CH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992E7B-E681-425A-AAB4-7C06E52AB4F0}">
      <dgm:prSet phldrT="[Text]"/>
      <dgm:spPr>
        <a:xfrm>
          <a:off x="524229" y="2938599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Planification</a:t>
          </a:r>
          <a:r>
            <a:rPr lang="de-D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annuelle</a:t>
          </a:r>
          <a:endParaRPr lang="de-CH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710179-BBE6-4A44-B84E-516DCA172D93}" type="parTrans" cxnId="{3AE00052-EED2-4E90-8FEF-7DEFF68534F7}">
      <dgm:prSet/>
      <dgm:spPr/>
      <dgm:t>
        <a:bodyPr/>
        <a:lstStyle/>
        <a:p>
          <a:endParaRPr lang="de-CH"/>
        </a:p>
      </dgm:t>
    </dgm:pt>
    <dgm:pt modelId="{D68C85C9-324B-4FD6-9123-B09CB59ADB8B}" type="sibTrans" cxnId="{3AE00052-EED2-4E90-8FEF-7DEFF68534F7}">
      <dgm:prSet/>
      <dgm:spPr>
        <a:xfrm rot="18000000">
          <a:off x="1865250" y="1803734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de-CH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12F443-17EE-42AA-BEA2-4A4748577E7E}" type="pres">
      <dgm:prSet presAssocID="{6764BF37-D6D7-454A-A9DA-831D96E2FD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60B08BB-7BD3-4B84-B66A-ACF0168971D9}" type="pres">
      <dgm:prSet presAssocID="{C51508FB-5A34-43C5-9C43-9A0CC51C4E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B5D119-4697-408F-9390-865381021C71}" type="pres">
      <dgm:prSet presAssocID="{6C6AD3F6-BB96-4D39-A41F-A4DE9F52D23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52AD9715-5A5B-457F-9E1D-95B8B787A2AC}" type="pres">
      <dgm:prSet presAssocID="{6C6AD3F6-BB96-4D39-A41F-A4DE9F52D23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15853A85-D687-4BA6-AC00-66492B8A113C}" type="pres">
      <dgm:prSet presAssocID="{792ED097-F39C-4692-9509-0D2EAA4AB3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7D79BB-40B8-41E2-B50A-643756C48479}" type="pres">
      <dgm:prSet presAssocID="{221AE024-381B-4B36-82B5-15719E298BC3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B9ADF30-9FB3-4DFA-9F89-D83E9981EEF5}" type="pres">
      <dgm:prSet presAssocID="{221AE024-381B-4B36-82B5-15719E298BC3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20333A4E-C165-4AEF-8938-7EB31872CA30}" type="pres">
      <dgm:prSet presAssocID="{53992E7B-E681-425A-AAB4-7C06E52AB4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F93757-6AAD-4F7C-809E-5BDE7883730F}" type="pres">
      <dgm:prSet presAssocID="{D68C85C9-324B-4FD6-9123-B09CB59ADB8B}" presName="sibTrans" presStyleLbl="sibTrans2D1" presStyleIdx="2" presStyleCnt="3"/>
      <dgm:spPr/>
      <dgm:t>
        <a:bodyPr/>
        <a:lstStyle/>
        <a:p>
          <a:endParaRPr lang="de-DE"/>
        </a:p>
      </dgm:t>
    </dgm:pt>
    <dgm:pt modelId="{7283FD14-5169-40CD-ADC4-B441C370A877}" type="pres">
      <dgm:prSet presAssocID="{D68C85C9-324B-4FD6-9123-B09CB59ADB8B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3ED2F1FD-9AB4-46C5-8BB9-82CFF9E28193}" type="presOf" srcId="{6C6AD3F6-BB96-4D39-A41F-A4DE9F52D237}" destId="{52AD9715-5A5B-457F-9E1D-95B8B787A2AC}" srcOrd="1" destOrd="0" presId="urn:microsoft.com/office/officeart/2005/8/layout/cycle7"/>
    <dgm:cxn modelId="{8E51EBE8-236A-4C2A-A2F8-8E7EC6A45268}" type="presOf" srcId="{6764BF37-D6D7-454A-A9DA-831D96E2FDEB}" destId="{3812F443-17EE-42AA-BEA2-4A4748577E7E}" srcOrd="0" destOrd="0" presId="urn:microsoft.com/office/officeart/2005/8/layout/cycle7"/>
    <dgm:cxn modelId="{3AE00052-EED2-4E90-8FEF-7DEFF68534F7}" srcId="{6764BF37-D6D7-454A-A9DA-831D96E2FDEB}" destId="{53992E7B-E681-425A-AAB4-7C06E52AB4F0}" srcOrd="2" destOrd="0" parTransId="{3A710179-BBE6-4A44-B84E-516DCA172D93}" sibTransId="{D68C85C9-324B-4FD6-9123-B09CB59ADB8B}"/>
    <dgm:cxn modelId="{655B7CEE-16C3-4000-B786-6D9530680C38}" type="presOf" srcId="{221AE024-381B-4B36-82B5-15719E298BC3}" destId="{1B9ADF30-9FB3-4DFA-9F89-D83E9981EEF5}" srcOrd="1" destOrd="0" presId="urn:microsoft.com/office/officeart/2005/8/layout/cycle7"/>
    <dgm:cxn modelId="{9B7F22DB-DF82-445B-9276-02B8C0DEC695}" srcId="{6764BF37-D6D7-454A-A9DA-831D96E2FDEB}" destId="{792ED097-F39C-4692-9509-0D2EAA4AB38C}" srcOrd="1" destOrd="0" parTransId="{80E269AD-76A5-4480-93B2-6A54B60CC5DD}" sibTransId="{221AE024-381B-4B36-82B5-15719E298BC3}"/>
    <dgm:cxn modelId="{06B6420A-414F-4588-951B-3F5314E49291}" type="presOf" srcId="{792ED097-F39C-4692-9509-0D2EAA4AB38C}" destId="{15853A85-D687-4BA6-AC00-66492B8A113C}" srcOrd="0" destOrd="0" presId="urn:microsoft.com/office/officeart/2005/8/layout/cycle7"/>
    <dgm:cxn modelId="{FFAA251D-8CA0-4CE2-A500-C1E1548006C1}" srcId="{6764BF37-D6D7-454A-A9DA-831D96E2FDEB}" destId="{C51508FB-5A34-43C5-9C43-9A0CC51C4E58}" srcOrd="0" destOrd="0" parTransId="{A271CE26-DF2B-4D7F-874E-4ECDA6CB67C3}" sibTransId="{6C6AD3F6-BB96-4D39-A41F-A4DE9F52D237}"/>
    <dgm:cxn modelId="{E91B6FA3-A17A-4A36-AC3A-A639EA0437C8}" type="presOf" srcId="{C51508FB-5A34-43C5-9C43-9A0CC51C4E58}" destId="{560B08BB-7BD3-4B84-B66A-ACF0168971D9}" srcOrd="0" destOrd="0" presId="urn:microsoft.com/office/officeart/2005/8/layout/cycle7"/>
    <dgm:cxn modelId="{3871B24D-02A1-42FB-9CFF-59B53E2D3533}" type="presOf" srcId="{D68C85C9-324B-4FD6-9123-B09CB59ADB8B}" destId="{93F93757-6AAD-4F7C-809E-5BDE7883730F}" srcOrd="0" destOrd="0" presId="urn:microsoft.com/office/officeart/2005/8/layout/cycle7"/>
    <dgm:cxn modelId="{8125B7F4-FC47-4901-AA31-254D9B9C5800}" type="presOf" srcId="{6C6AD3F6-BB96-4D39-A41F-A4DE9F52D237}" destId="{54B5D119-4697-408F-9390-865381021C71}" srcOrd="0" destOrd="0" presId="urn:microsoft.com/office/officeart/2005/8/layout/cycle7"/>
    <dgm:cxn modelId="{99DEFED7-BE28-4CC1-B43A-68878B44B1EB}" type="presOf" srcId="{53992E7B-E681-425A-AAB4-7C06E52AB4F0}" destId="{20333A4E-C165-4AEF-8938-7EB31872CA30}" srcOrd="0" destOrd="0" presId="urn:microsoft.com/office/officeart/2005/8/layout/cycle7"/>
    <dgm:cxn modelId="{945B9B99-7980-41BC-A9EF-85131B465D56}" type="presOf" srcId="{D68C85C9-324B-4FD6-9123-B09CB59ADB8B}" destId="{7283FD14-5169-40CD-ADC4-B441C370A877}" srcOrd="1" destOrd="0" presId="urn:microsoft.com/office/officeart/2005/8/layout/cycle7"/>
    <dgm:cxn modelId="{BCFBD655-DD76-4DFE-B849-BDCFCD099FF2}" type="presOf" srcId="{221AE024-381B-4B36-82B5-15719E298BC3}" destId="{527D79BB-40B8-41E2-B50A-643756C48479}" srcOrd="0" destOrd="0" presId="urn:microsoft.com/office/officeart/2005/8/layout/cycle7"/>
    <dgm:cxn modelId="{56894645-20AD-4EE2-880E-E14CCA2B16FE}" type="presParOf" srcId="{3812F443-17EE-42AA-BEA2-4A4748577E7E}" destId="{560B08BB-7BD3-4B84-B66A-ACF0168971D9}" srcOrd="0" destOrd="0" presId="urn:microsoft.com/office/officeart/2005/8/layout/cycle7"/>
    <dgm:cxn modelId="{67A8AC9C-9477-48C9-82C1-AD547968F50D}" type="presParOf" srcId="{3812F443-17EE-42AA-BEA2-4A4748577E7E}" destId="{54B5D119-4697-408F-9390-865381021C71}" srcOrd="1" destOrd="0" presId="urn:microsoft.com/office/officeart/2005/8/layout/cycle7"/>
    <dgm:cxn modelId="{21A9EE92-71D3-4AEA-8C6A-A31DB179C142}" type="presParOf" srcId="{54B5D119-4697-408F-9390-865381021C71}" destId="{52AD9715-5A5B-457F-9E1D-95B8B787A2AC}" srcOrd="0" destOrd="0" presId="urn:microsoft.com/office/officeart/2005/8/layout/cycle7"/>
    <dgm:cxn modelId="{85FC772A-1A27-4CA3-8649-2EB280DBAC91}" type="presParOf" srcId="{3812F443-17EE-42AA-BEA2-4A4748577E7E}" destId="{15853A85-D687-4BA6-AC00-66492B8A113C}" srcOrd="2" destOrd="0" presId="urn:microsoft.com/office/officeart/2005/8/layout/cycle7"/>
    <dgm:cxn modelId="{832BB139-7C0D-4D94-9195-3E1A777FAB8D}" type="presParOf" srcId="{3812F443-17EE-42AA-BEA2-4A4748577E7E}" destId="{527D79BB-40B8-41E2-B50A-643756C48479}" srcOrd="3" destOrd="0" presId="urn:microsoft.com/office/officeart/2005/8/layout/cycle7"/>
    <dgm:cxn modelId="{B4698A40-1EEF-45AB-9C6A-CAB533536E44}" type="presParOf" srcId="{527D79BB-40B8-41E2-B50A-643756C48479}" destId="{1B9ADF30-9FB3-4DFA-9F89-D83E9981EEF5}" srcOrd="0" destOrd="0" presId="urn:microsoft.com/office/officeart/2005/8/layout/cycle7"/>
    <dgm:cxn modelId="{4C561F87-5EF8-47C8-B8DE-68BBDEF525BA}" type="presParOf" srcId="{3812F443-17EE-42AA-BEA2-4A4748577E7E}" destId="{20333A4E-C165-4AEF-8938-7EB31872CA30}" srcOrd="4" destOrd="0" presId="urn:microsoft.com/office/officeart/2005/8/layout/cycle7"/>
    <dgm:cxn modelId="{08618F56-0FA8-43D2-9360-B557E1271416}" type="presParOf" srcId="{3812F443-17EE-42AA-BEA2-4A4748577E7E}" destId="{93F93757-6AAD-4F7C-809E-5BDE7883730F}" srcOrd="5" destOrd="0" presId="urn:microsoft.com/office/officeart/2005/8/layout/cycle7"/>
    <dgm:cxn modelId="{DDC01130-840F-4260-B611-9D5631AF7482}" type="presParOf" srcId="{93F93757-6AAD-4F7C-809E-5BDE7883730F}" destId="{7283FD14-5169-40CD-ADC4-B441C370A8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B08BB-7BD3-4B84-B66A-ACF0168971D9}">
      <dsp:nvSpPr>
        <dsp:cNvPr id="0" name=""/>
        <dsp:cNvSpPr/>
      </dsp:nvSpPr>
      <dsp:spPr>
        <a:xfrm>
          <a:off x="2220329" y="867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Dashboard</a:t>
          </a:r>
          <a:endParaRPr lang="de-CH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50429" y="30967"/>
        <a:ext cx="1995190" cy="967495"/>
      </dsp:txXfrm>
    </dsp:sp>
    <dsp:sp modelId="{54B5D119-4697-408F-9390-865381021C71}">
      <dsp:nvSpPr>
        <dsp:cNvPr id="0" name=""/>
        <dsp:cNvSpPr/>
      </dsp:nvSpPr>
      <dsp:spPr>
        <a:xfrm rot="3600000">
          <a:off x="3561350" y="1803734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69258" y="1875673"/>
        <a:ext cx="853631" cy="215815"/>
      </dsp:txXfrm>
    </dsp:sp>
    <dsp:sp modelId="{15853A85-D687-4BA6-AC00-66492B8A113C}">
      <dsp:nvSpPr>
        <dsp:cNvPr id="0" name=""/>
        <dsp:cNvSpPr/>
      </dsp:nvSpPr>
      <dsp:spPr>
        <a:xfrm>
          <a:off x="3916429" y="2938599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Planification</a:t>
          </a:r>
          <a:r>
            <a:rPr lang="de-DE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de-DE" sz="25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entrainement</a:t>
          </a:r>
          <a:endParaRPr lang="de-CH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46529" y="2968699"/>
        <a:ext cx="1995190" cy="967495"/>
      </dsp:txXfrm>
    </dsp:sp>
    <dsp:sp modelId="{527D79BB-40B8-41E2-B50A-643756C48479}">
      <dsp:nvSpPr>
        <dsp:cNvPr id="0" name=""/>
        <dsp:cNvSpPr/>
      </dsp:nvSpPr>
      <dsp:spPr>
        <a:xfrm rot="10800000">
          <a:off x="2713300" y="3272600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821208" y="3344539"/>
        <a:ext cx="853631" cy="215815"/>
      </dsp:txXfrm>
    </dsp:sp>
    <dsp:sp modelId="{20333A4E-C165-4AEF-8938-7EB31872CA30}">
      <dsp:nvSpPr>
        <dsp:cNvPr id="0" name=""/>
        <dsp:cNvSpPr/>
      </dsp:nvSpPr>
      <dsp:spPr>
        <a:xfrm>
          <a:off x="524229" y="2938599"/>
          <a:ext cx="2055390" cy="1027695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Planification</a:t>
          </a:r>
          <a:r>
            <a:rPr lang="de-DE" sz="2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annuelle</a:t>
          </a:r>
          <a:endParaRPr lang="de-CH" sz="2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4329" y="2968699"/>
        <a:ext cx="1995190" cy="967495"/>
      </dsp:txXfrm>
    </dsp:sp>
    <dsp:sp modelId="{93F93757-6AAD-4F7C-809E-5BDE7883730F}">
      <dsp:nvSpPr>
        <dsp:cNvPr id="0" name=""/>
        <dsp:cNvSpPr/>
      </dsp:nvSpPr>
      <dsp:spPr>
        <a:xfrm rot="18000000">
          <a:off x="1865250" y="1803734"/>
          <a:ext cx="1069447" cy="359693"/>
        </a:xfrm>
        <a:prstGeom prst="leftRightArrow">
          <a:avLst>
            <a:gd name="adj1" fmla="val 60000"/>
            <a:gd name="adj2" fmla="val 50000"/>
          </a:avLst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73158" y="1875673"/>
        <a:ext cx="853631" cy="21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D956-E596-4470-9FEC-C5AE43D992A0}" type="datetimeFigureOut">
              <a:rPr lang="de-CH" smtClean="0"/>
              <a:pPr/>
              <a:t>02.06.2017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C052-7094-4360-81DE-F4EE70FB3CA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723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AA3A-61E2-441D-8EF6-615735FA4F67}" type="datetimeFigureOut">
              <a:rPr lang="de-CH" smtClean="0"/>
              <a:pPr/>
              <a:t>02.06.2017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550C-5DB2-4B1B-97E5-4A760016D78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406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88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34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0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13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85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86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03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38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47129" y="4861442"/>
            <a:ext cx="5205047" cy="4605576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t" anchorCtr="0">
            <a:noAutofit/>
          </a:bodyPr>
          <a:lstStyle/>
          <a:p>
            <a:r>
              <a:rPr lang="de-CH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de-CH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Interessiert euch? </a:t>
            </a:r>
          </a:p>
          <a:p>
            <a:endParaRPr lang="de-CH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de-CH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müsst ihr wissen?</a:t>
            </a:r>
          </a:p>
          <a:p>
            <a:endParaRPr lang="de-CH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de-CH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sollen wir es euch mitteilen?</a:t>
            </a:r>
          </a:p>
          <a:p>
            <a:endParaRPr lang="de-CH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de-CH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Wann sollt ihr das spätestens haben?</a:t>
            </a:r>
          </a:p>
          <a:p>
            <a:endParaRPr lang="de-CH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4022385" y="9722884"/>
            <a:ext cx="3076915" cy="511731"/>
          </a:xfrm>
          <a:prstGeom prst="rect">
            <a:avLst/>
          </a:prstGeom>
          <a:noFill/>
          <a:ln>
            <a:noFill/>
          </a:ln>
        </p:spPr>
        <p:txBody>
          <a:bodyPr lIns="94875" tIns="47425" rIns="94875" bIns="47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797" y="5928792"/>
            <a:ext cx="4912970" cy="633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DA0020"/>
                </a:solidFill>
              </a:defRPr>
            </a:lvl1pPr>
          </a:lstStyle>
          <a:p>
            <a:r>
              <a:rPr lang="de-CH" dirty="0"/>
              <a:t>Referat-Titel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Vorname Name, Funktion/Titel                                            Anlass                                                                                         Datum: XX. Monat 20XX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9593"/>
            <a:ext cx="2601440" cy="12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175" cmpd="sng">
            <a:solidFill>
              <a:srgbClr val="DA0000">
                <a:alpha val="0"/>
              </a:srgbClr>
            </a:solidFill>
          </a:ln>
        </p:spPr>
        <p:txBody>
          <a:bodyPr/>
          <a:lstStyle>
            <a:lvl1pPr algn="l">
              <a:defRPr>
                <a:solidFill>
                  <a:srgbClr val="DA0020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F6C6-4EB5-42CD-8649-8CDA53F9B1BE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5015843"/>
          </a:xfrm>
          <a:prstGeom prst="rect">
            <a:avLst/>
          </a:prstGeom>
        </p:spPr>
        <p:txBody>
          <a:bodyPr/>
          <a:lstStyle>
            <a:lvl1pPr marL="342000" indent="-342000">
              <a:buClr>
                <a:srgbClr val="DA0020"/>
              </a:buClr>
              <a:buFont typeface="Arial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DA002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A0020"/>
              </a:buCl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FF001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FF001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Text-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 flipV="1">
            <a:off x="457200" y="1427163"/>
            <a:ext cx="8229600" cy="1"/>
          </a:xfrm>
          <a:prstGeom prst="line">
            <a:avLst/>
          </a:prstGeom>
          <a:ln w="19050">
            <a:solidFill>
              <a:srgbClr val="D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9593"/>
            <a:ext cx="2601440" cy="12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793875"/>
          </a:xfrm>
        </p:spPr>
        <p:txBody>
          <a:bodyPr>
            <a:normAutofit/>
          </a:bodyPr>
          <a:lstStyle>
            <a:lvl1pPr algn="ctr">
              <a:defRPr sz="3200" b="0">
                <a:solidFill>
                  <a:srgbClr val="DA0020"/>
                </a:solidFill>
              </a:defRPr>
            </a:lvl1pPr>
          </a:lstStyle>
          <a:p>
            <a:r>
              <a:rPr lang="de-CH" dirty="0"/>
              <a:t>Dank</a:t>
            </a:r>
            <a:br>
              <a:rPr lang="de-CH" dirty="0"/>
            </a:br>
            <a:r>
              <a:rPr lang="de-CH" dirty="0"/>
              <a:t>Fragen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0" y="4611139"/>
            <a:ext cx="914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24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/>
              <a:cs typeface="+mn-cs"/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danken unseren Partnern und Sponsoren</a:t>
            </a:r>
          </a:p>
          <a:p>
            <a:pPr algn="ctr"/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797" y="5928792"/>
            <a:ext cx="4912970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Titel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F6C6-4EB5-42CD-8649-8CDA53F9B1BE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1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dirty="0"/>
              <a:t>Text – 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383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u="none" kern="1200">
          <a:solidFill>
            <a:srgbClr val="DA002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A0020"/>
        </a:buClr>
        <a:buFont typeface="Arial"/>
        <a:buChar char="•"/>
        <a:defRPr sz="2400" kern="1200" baseline="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A0020"/>
        </a:buClr>
        <a:buFont typeface="Arial"/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A0020"/>
        </a:buClr>
        <a:buSzPct val="100000"/>
        <a:buFont typeface="Lucida Grande"/>
        <a:buChar char="›"/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A0020"/>
        </a:buClr>
        <a:buFont typeface="Wingdings" charset="2"/>
        <a:buChar char="§"/>
        <a:defRPr sz="2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A0020"/>
        </a:buClr>
        <a:buFont typeface="Arial"/>
        <a:buChar char="»"/>
        <a:defRPr sz="20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olleyplaner.lernetz.si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olleyplaner.lernetz.site/dashbo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dirty="0" smtClean="0"/>
              <a:t>CP Montreux 2017</a:t>
            </a:r>
            <a:br>
              <a:rPr lang="fr-CH" dirty="0" smtClean="0"/>
            </a:br>
            <a:r>
              <a:rPr lang="fr-CH" sz="2800" dirty="0" smtClean="0"/>
              <a:t>Spécialisation passeuses &amp; centrales</a:t>
            </a:r>
            <a:endParaRPr lang="fr-CH" sz="2800" dirty="0">
              <a:solidFill>
                <a:srgbClr val="DA0020"/>
              </a:solidFill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de-DE" dirty="0"/>
              <a:t>Fölmli/ Nowotny</a:t>
            </a:r>
          </a:p>
          <a:p>
            <a:r>
              <a:rPr lang="de-DE" dirty="0" err="1" smtClean="0"/>
              <a:t>Ve</a:t>
            </a:r>
            <a:r>
              <a:rPr lang="de-DE" dirty="0" smtClean="0"/>
              <a:t>, </a:t>
            </a:r>
            <a:r>
              <a:rPr lang="de-DE" dirty="0"/>
              <a:t>09.06.2017 – Sa, 10.06.2017</a:t>
            </a:r>
          </a:p>
          <a:p>
            <a:r>
              <a:rPr lang="de-DE" dirty="0"/>
              <a:t>Montreux</a:t>
            </a:r>
          </a:p>
        </p:txBody>
      </p:sp>
    </p:spTree>
    <p:extLst>
      <p:ext uri="{BB962C8B-B14F-4D97-AF65-F5344CB8AC3E}">
        <p14:creationId xmlns:p14="http://schemas.microsoft.com/office/powerpoint/2010/main" val="14745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Shape 443"/>
          <p:cNvCxnSpPr/>
          <p:nvPr/>
        </p:nvCxnSpPr>
        <p:spPr>
          <a:xfrm rot="10800000" flipH="1">
            <a:off x="743483" y="4119073"/>
            <a:ext cx="7759581" cy="170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Spécialisation passeuses &amp; centrales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435926"/>
            <a:ext cx="9144000" cy="5015843"/>
          </a:xfrm>
        </p:spPr>
        <p:txBody>
          <a:bodyPr/>
          <a:lstStyle/>
          <a:p>
            <a:pPr marL="0" indent="0" algn="ctr">
              <a:buNone/>
            </a:pPr>
            <a:r>
              <a:rPr lang="fr-CH" sz="2800" dirty="0" smtClean="0"/>
              <a:t>Input de </a:t>
            </a:r>
            <a:r>
              <a:rPr lang="fr-CH" sz="2800" b="1" dirty="0" smtClean="0"/>
              <a:t>Andi Vollmer </a:t>
            </a:r>
            <a:r>
              <a:rPr lang="fr-CH" sz="2800" dirty="0" smtClean="0"/>
              <a:t>et </a:t>
            </a:r>
            <a:r>
              <a:rPr lang="fr-CH" sz="2800" b="1" dirty="0" smtClean="0"/>
              <a:t>Nicki </a:t>
            </a:r>
            <a:r>
              <a:rPr lang="fr-CH" sz="2800" b="1" dirty="0" err="1" smtClean="0"/>
              <a:t>Neubauer</a:t>
            </a:r>
            <a:r>
              <a:rPr lang="fr-CH" sz="2800" b="1" dirty="0" smtClean="0"/>
              <a:t> </a:t>
            </a:r>
            <a:r>
              <a:rPr lang="fr-CH" sz="2800" dirty="0" smtClean="0"/>
              <a:t>sur ce thème d‘après la vision des équipes nationales allemandes filles.</a:t>
            </a:r>
          </a:p>
          <a:p>
            <a:pPr marL="0" indent="0">
              <a:buNone/>
            </a:pPr>
            <a:endParaRPr lang="fr-CH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45567"/>
            <a:ext cx="9144000" cy="361950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095500" y="3048000"/>
            <a:ext cx="660400" cy="635000"/>
          </a:xfrm>
          <a:prstGeom prst="ellipse">
            <a:avLst/>
          </a:prstGeom>
          <a:noFill/>
          <a:ln w="38100">
            <a:solidFill>
              <a:srgbClr val="FF00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6261100" y="2954644"/>
            <a:ext cx="660400" cy="635000"/>
          </a:xfrm>
          <a:prstGeom prst="ellipse">
            <a:avLst/>
          </a:prstGeom>
          <a:noFill/>
          <a:ln w="38100">
            <a:solidFill>
              <a:srgbClr val="FF00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8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rmAutofit/>
          </a:bodyPr>
          <a:lstStyle/>
          <a:p>
            <a:r>
              <a:rPr lang="fr-CH" dirty="0" smtClean="0"/>
              <a:t>Merci pour votre attention!</a:t>
            </a:r>
            <a:br>
              <a:rPr lang="fr-CH" dirty="0" smtClean="0"/>
            </a:b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b="1" dirty="0" smtClean="0"/>
              <a:t>Rendez-vous 14h00, MQ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6638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b="1" dirty="0" smtClean="0">
                <a:solidFill>
                  <a:schemeClr val="tx1"/>
                </a:solidFill>
              </a:rPr>
              <a:t>Thème du cours</a:t>
            </a:r>
          </a:p>
          <a:p>
            <a:pPr marL="0" indent="0">
              <a:buNone/>
            </a:pPr>
            <a:endParaRPr lang="fr-CH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CH" sz="280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Spécialisation passeuses &amp; centrales</a:t>
            </a:r>
          </a:p>
          <a:p>
            <a:pPr marL="0" indent="0" algn="ctr">
              <a:buNone/>
            </a:pPr>
            <a:endParaRPr lang="fr-CH" sz="2800" i="1" dirty="0" smtClea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fr-CH" sz="2800" i="1" dirty="0" smtClean="0">
                <a:solidFill>
                  <a:schemeClr val="tx1"/>
                </a:solidFill>
              </a:rPr>
              <a:t>Test des Guidelines </a:t>
            </a:r>
            <a:r>
              <a:rPr lang="fr-CH" sz="2800" i="1" dirty="0" err="1" smtClean="0">
                <a:solidFill>
                  <a:schemeClr val="tx1"/>
                </a:solidFill>
              </a:rPr>
              <a:t>Swiss</a:t>
            </a:r>
            <a:r>
              <a:rPr lang="fr-CH" sz="2800" i="1" dirty="0" smtClean="0">
                <a:solidFill>
                  <a:schemeClr val="tx1"/>
                </a:solidFill>
              </a:rPr>
              <a:t> Volley </a:t>
            </a:r>
          </a:p>
          <a:p>
            <a:pPr marL="0" indent="0" algn="ctr">
              <a:buNone/>
            </a:pPr>
            <a:r>
              <a:rPr lang="fr-CH" sz="2800" i="1" dirty="0" smtClean="0">
                <a:solidFill>
                  <a:schemeClr val="tx1"/>
                </a:solidFill>
              </a:rPr>
              <a:t>Avec des équipes internationales de haut niveau</a:t>
            </a:r>
            <a:endParaRPr lang="fr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9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lang="de-CH" dirty="0">
              <a:solidFill>
                <a:srgbClr val="FF0000"/>
              </a:solidFill>
            </a:endParaRP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351590"/>
              </p:ext>
            </p:extLst>
          </p:nvPr>
        </p:nvGraphicFramePr>
        <p:xfrm>
          <a:off x="457200" y="1550096"/>
          <a:ext cx="8229920" cy="5220744"/>
        </p:xfrm>
        <a:graphic>
          <a:graphicData uri="http://schemas.openxmlformats.org/drawingml/2006/table">
            <a:tbl>
              <a:tblPr firstRow="1" firstCol="1" bandRow="1"/>
              <a:tblGrid>
                <a:gridCol w="1714617">
                  <a:extLst>
                    <a:ext uri="{9D8B030D-6E8A-4147-A177-3AD203B41FA5}">
                      <a16:colId xmlns:a16="http://schemas.microsoft.com/office/drawing/2014/main" val="3552997867"/>
                    </a:ext>
                  </a:extLst>
                </a:gridCol>
                <a:gridCol w="5137810">
                  <a:extLst>
                    <a:ext uri="{9D8B030D-6E8A-4147-A177-3AD203B41FA5}">
                      <a16:colId xmlns:a16="http://schemas.microsoft.com/office/drawing/2014/main" val="2106660094"/>
                    </a:ext>
                  </a:extLst>
                </a:gridCol>
                <a:gridCol w="1377493">
                  <a:extLst>
                    <a:ext uri="{9D8B030D-6E8A-4147-A177-3AD203B41FA5}">
                      <a16:colId xmlns:a16="http://schemas.microsoft.com/office/drawing/2014/main" val="1890744520"/>
                    </a:ext>
                  </a:extLst>
                </a:gridCol>
              </a:tblGrid>
              <a:tr h="296675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b="1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Vendredi, 09.06.2017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b="1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07368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09.30 - 10.00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Ouverture du cours, organisation et infos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91927"/>
                  </a:ext>
                </a:extLst>
              </a:tr>
              <a:tr h="6970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10.00 - 11.00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H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	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H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 SV &amp; J+S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H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 J+S (</a:t>
                      </a:r>
                      <a:r>
                        <a:rPr lang="fr-CH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</a:t>
                      </a:r>
                      <a:r>
                        <a:rPr lang="fr-CH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d’</a:t>
                      </a:r>
                      <a:r>
                        <a:rPr lang="fr-CH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</a:t>
                      </a:r>
                      <a:r>
                        <a:rPr lang="fr-CH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 ligne)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MF/ JN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67215"/>
                  </a:ext>
                </a:extLst>
              </a:tr>
              <a:tr h="3818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11.00 - 11.15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Pause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fr-CH" sz="20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08679"/>
                  </a:ext>
                </a:extLst>
              </a:tr>
              <a:tr h="63043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11.15 - 12.30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Spécialisation passeuse (Andi Vollmer, DE)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Spécialisation centrale (Nicki </a:t>
                      </a:r>
                      <a:r>
                        <a:rPr lang="fr-CH" sz="2000" noProof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Neubauer</a:t>
                      </a: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DE) 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AV/ NN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7134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12.45 – 14.00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Diner	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(EPM)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53196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14.00 - 16.00</a:t>
                      </a:r>
                      <a:endParaRPr lang="fr-CH" sz="2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Guidelines</a:t>
                      </a:r>
                      <a:r>
                        <a:rPr lang="fr-CH" sz="2000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CH" sz="2000" noProof="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Swiss</a:t>
                      </a: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Volley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SV spécialisation</a:t>
                      </a:r>
                      <a:r>
                        <a:rPr lang="fr-CH" sz="2000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centrale/passeuse</a:t>
                      </a: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Tâches après-midi	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JN/ MF</a:t>
                      </a:r>
                      <a:b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746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16.30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- PL	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Tous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(Pierrier)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136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18.30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THA - BRA	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3996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21.00</a:t>
                      </a:r>
                      <a:endParaRPr lang="fr-CH" sz="2000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753110" algn="r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i="0" baseline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SUI</a:t>
                      </a:r>
                      <a:r>
                        <a:rPr lang="fr-CH" sz="2000" i="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- ARG</a:t>
                      </a:r>
                      <a:r>
                        <a:rPr lang="fr-CH" sz="20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	</a:t>
                      </a:r>
                      <a:endParaRPr lang="fr-CH" sz="20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376" marR="62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4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0195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lang="de-CH" dirty="0">
              <a:solidFill>
                <a:srgbClr val="FF0000"/>
              </a:solidFill>
            </a:endParaRP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901230"/>
              </p:ext>
            </p:extLst>
          </p:nvPr>
        </p:nvGraphicFramePr>
        <p:xfrm>
          <a:off x="457201" y="1792224"/>
          <a:ext cx="8229599" cy="4620208"/>
        </p:xfrm>
        <a:graphic>
          <a:graphicData uri="http://schemas.openxmlformats.org/drawingml/2006/table">
            <a:tbl>
              <a:tblPr firstRow="1" firstCol="1" bandRow="1"/>
              <a:tblGrid>
                <a:gridCol w="1530235">
                  <a:extLst>
                    <a:ext uri="{9D8B030D-6E8A-4147-A177-3AD203B41FA5}">
                      <a16:colId xmlns:a16="http://schemas.microsoft.com/office/drawing/2014/main" val="1220194581"/>
                    </a:ext>
                  </a:extLst>
                </a:gridCol>
                <a:gridCol w="5469133">
                  <a:extLst>
                    <a:ext uri="{9D8B030D-6E8A-4147-A177-3AD203B41FA5}">
                      <a16:colId xmlns:a16="http://schemas.microsoft.com/office/drawing/2014/main" val="1824298097"/>
                    </a:ext>
                  </a:extLst>
                </a:gridCol>
                <a:gridCol w="1230231">
                  <a:extLst>
                    <a:ext uri="{9D8B030D-6E8A-4147-A177-3AD203B41FA5}">
                      <a16:colId xmlns:a16="http://schemas.microsoft.com/office/drawing/2014/main" val="1009872551"/>
                    </a:ext>
                  </a:extLst>
                </a:gridCol>
              </a:tblGrid>
              <a:tr h="248718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b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Samedi, 10.06.2017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b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407368"/>
                  </a:ext>
                </a:extLst>
              </a:tr>
              <a:tr h="6271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09.00-10.00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Échange entre groupes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Présentation de la présentation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Tous</a:t>
                      </a:r>
                      <a:b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91927"/>
                  </a:ext>
                </a:extLst>
              </a:tr>
              <a:tr h="6271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10.00-10.15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Pause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Préparation de la présentation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Tous</a:t>
                      </a:r>
                      <a:b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267215"/>
                  </a:ext>
                </a:extLst>
              </a:tr>
              <a:tr h="6271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10.15-11.45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Présentation des</a:t>
                      </a:r>
                      <a:r>
                        <a:rPr lang="fr-CH" sz="20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groupes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CH" sz="2000" b="1" noProof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max. 8min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Discussion</a:t>
                      </a:r>
                      <a:r>
                        <a:rPr lang="fr-CH" sz="20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des résultats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Tous</a:t>
                      </a:r>
                      <a:b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991495"/>
                  </a:ext>
                </a:extLst>
              </a:tr>
              <a:tr h="6271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11.45-12.15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Conséquences sur son entrainement?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Évaluation et clôture</a:t>
                      </a:r>
                      <a:r>
                        <a:rPr lang="fr-CH" sz="2000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du cours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	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Tous</a:t>
                      </a:r>
                      <a:b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(MQ)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617134"/>
                  </a:ext>
                </a:extLst>
              </a:tr>
              <a:tr h="31358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449580" algn="l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Diner	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fr-CH" sz="2000" noProof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EPM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53196"/>
                  </a:ext>
                </a:extLst>
              </a:tr>
              <a:tr h="37328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13.00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449580" algn="l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A3-B4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Tous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(Pierrier)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7467"/>
                  </a:ext>
                </a:extLst>
              </a:tr>
              <a:tr h="37328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15.30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449580" algn="l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B3-A4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5819"/>
                  </a:ext>
                </a:extLst>
              </a:tr>
              <a:tr h="37328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18.00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449580" algn="l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A1-B2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70864"/>
                  </a:ext>
                </a:extLst>
              </a:tr>
              <a:tr h="37328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21.00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  <a:tab pos="449580" algn="l"/>
                        </a:tabLst>
                      </a:pPr>
                      <a:r>
                        <a:rPr lang="fr-CH" sz="2000" i="1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Montreux</a:t>
                      </a:r>
                      <a:r>
                        <a:rPr lang="fr-CH" sz="2000" i="1" baseline="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Volley Masters - </a:t>
                      </a:r>
                      <a:r>
                        <a:rPr lang="fr-CH" sz="2000" noProof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B1-A2</a:t>
                      </a:r>
                      <a:endParaRPr lang="fr-CH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3081655" algn="r"/>
                        </a:tabLs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594" marR="615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26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5797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b="1" dirty="0" smtClean="0">
                <a:solidFill>
                  <a:schemeClr val="tx1"/>
                </a:solidFill>
              </a:rPr>
              <a:t>Présentation</a:t>
            </a:r>
          </a:p>
          <a:p>
            <a:pPr marL="0" indent="0">
              <a:buNone/>
            </a:pPr>
            <a:endParaRPr lang="fr-CH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H" sz="2800" b="1" dirty="0" smtClean="0">
              <a:solidFill>
                <a:schemeClr val="tx1"/>
              </a:solidFill>
            </a:endParaRPr>
          </a:p>
          <a:p>
            <a:r>
              <a:rPr lang="fr-CH" sz="2800" dirty="0" smtClean="0">
                <a:solidFill>
                  <a:schemeClr val="tx1"/>
                </a:solidFill>
              </a:rPr>
              <a:t>Qui suis-je (nom, âge, provenance)?</a:t>
            </a:r>
          </a:p>
          <a:p>
            <a:r>
              <a:rPr lang="fr-CH" sz="2800" dirty="0" smtClean="0">
                <a:solidFill>
                  <a:schemeClr val="tx1"/>
                </a:solidFill>
              </a:rPr>
              <a:t>Quelle est mon expérience en tant qu‘entraineur (niveau, durée)?</a:t>
            </a:r>
          </a:p>
          <a:p>
            <a:r>
              <a:rPr lang="fr-CH" sz="2800" dirty="0" smtClean="0">
                <a:solidFill>
                  <a:schemeClr val="tx1"/>
                </a:solidFill>
              </a:rPr>
              <a:t>Qui est-ce que j‘entraine en ce moment (niveau, sexe)?</a:t>
            </a: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Shape 443"/>
          <p:cNvCxnSpPr/>
          <p:nvPr/>
        </p:nvCxnSpPr>
        <p:spPr>
          <a:xfrm rot="10800000" flipH="1">
            <a:off x="743483" y="4119073"/>
            <a:ext cx="7759581" cy="170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News J+S/ News SV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dirty="0" smtClean="0"/>
              <a:t>Voir présentation séparée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56418273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Shape 443"/>
          <p:cNvCxnSpPr/>
          <p:nvPr/>
        </p:nvCxnSpPr>
        <p:spPr>
          <a:xfrm rot="10800000" flipH="1">
            <a:off x="743483" y="4119073"/>
            <a:ext cx="7759581" cy="170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Planificateur d’entrainements en ligne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Disponible en version Beta depuis mai 2017:</a:t>
            </a:r>
            <a:br>
              <a:rPr lang="fr-CH" sz="2800" dirty="0" smtClean="0"/>
            </a:br>
            <a:r>
              <a:rPr lang="fr-CH" sz="2800" dirty="0" smtClean="0">
                <a:hlinkClick r:id="rId3"/>
              </a:rPr>
              <a:t>https://volleyplaner.</a:t>
            </a:r>
            <a:r>
              <a:rPr lang="fr-CH" dirty="0" smtClean="0">
                <a:hlinkClick r:id="rId3"/>
              </a:rPr>
              <a:t>lernetz</a:t>
            </a:r>
            <a:r>
              <a:rPr lang="fr-CH" sz="2800" dirty="0" smtClean="0">
                <a:hlinkClick r:id="rId3"/>
              </a:rPr>
              <a:t>.site</a:t>
            </a:r>
            <a:endParaRPr lang="fr-CH" sz="2800" dirty="0" smtClean="0"/>
          </a:p>
          <a:p>
            <a:endParaRPr lang="fr-CH" sz="2800" dirty="0" smtClean="0"/>
          </a:p>
          <a:p>
            <a:r>
              <a:rPr lang="de-DE" sz="2800" dirty="0" smtClean="0"/>
              <a:t>Zielgruppe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0" indent="0">
              <a:buNone/>
            </a:pPr>
            <a:r>
              <a:rPr lang="fr-CH" sz="2800" dirty="0" smtClean="0"/>
              <a:t>	1-3 entrainements/ semaine</a:t>
            </a:r>
            <a:endParaRPr lang="fr-CH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91" y="3128908"/>
            <a:ext cx="4096513" cy="29296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439" y="3128908"/>
            <a:ext cx="4023360" cy="28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Shape 443"/>
          <p:cNvCxnSpPr/>
          <p:nvPr/>
        </p:nvCxnSpPr>
        <p:spPr>
          <a:xfrm rot="10800000" flipH="1">
            <a:off x="743483" y="4119073"/>
            <a:ext cx="7759581" cy="170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Planificateur d’entrainements en ligne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111500" y="1612900"/>
            <a:ext cx="2908300" cy="1651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oliennummernplatzhalt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F6C6-4EB5-42CD-8649-8CDA53F9B1B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774657938"/>
              </p:ext>
            </p:extLst>
          </p:nvPr>
        </p:nvGraphicFramePr>
        <p:xfrm>
          <a:off x="1323976" y="1908332"/>
          <a:ext cx="6496049" cy="396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Abgerundetes Rechteck 9"/>
          <p:cNvSpPr/>
          <p:nvPr/>
        </p:nvSpPr>
        <p:spPr>
          <a:xfrm>
            <a:off x="457200" y="1908333"/>
            <a:ext cx="1962151" cy="960597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Assistant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feil nach rechts 14"/>
          <p:cNvSpPr/>
          <p:nvPr/>
        </p:nvSpPr>
        <p:spPr>
          <a:xfrm>
            <a:off x="2560320" y="2208631"/>
            <a:ext cx="914400" cy="360000"/>
          </a:xfrm>
          <a:prstGeom prst="leftRightArrow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feil nach rechts 15"/>
          <p:cNvSpPr/>
          <p:nvPr/>
        </p:nvSpPr>
        <p:spPr>
          <a:xfrm>
            <a:off x="5726430" y="2208631"/>
            <a:ext cx="914400" cy="360000"/>
          </a:xfrm>
          <a:prstGeom prst="leftRightArrow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bgerundetes Rechteck 16"/>
          <p:cNvSpPr/>
          <p:nvPr/>
        </p:nvSpPr>
        <p:spPr>
          <a:xfrm>
            <a:off x="6800850" y="1908332"/>
            <a:ext cx="1962151" cy="96059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1194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7452320" y="6356350"/>
            <a:ext cx="12344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Swiss Volley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Planificateur d’entrainements en ligne 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7" name="Foliennummernplatzhalt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F6C6-4EB5-42CD-8649-8CDA53F9B1B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3651"/>
            <a:ext cx="9144000" cy="45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34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wissVolley_Corporate_ppt-Master">
  <a:themeElements>
    <a:clrScheme name="Benutzerdefiniert 4">
      <a:dk1>
        <a:srgbClr val="000000"/>
      </a:dk1>
      <a:lt1>
        <a:srgbClr val="FFFFFF"/>
      </a:lt1>
      <a:dk2>
        <a:srgbClr val="9397A1"/>
      </a:dk2>
      <a:lt2>
        <a:srgbClr val="FF003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2C7"/>
      </a:hlink>
      <a:folHlink>
        <a:srgbClr val="004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Bildschirmpräsentation (4:3)</PresentationFormat>
  <Paragraphs>134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Grande</vt:lpstr>
      <vt:lpstr>Times New Roman</vt:lpstr>
      <vt:lpstr>Wingdings</vt:lpstr>
      <vt:lpstr>SwissVolley_Corporate_ppt-Master</vt:lpstr>
      <vt:lpstr>CP Montreux 2017 Spécialisation passeuses &amp; centrales</vt:lpstr>
      <vt:lpstr>Programme</vt:lpstr>
      <vt:lpstr>Programme</vt:lpstr>
      <vt:lpstr>Programme</vt:lpstr>
      <vt:lpstr>Programme</vt:lpstr>
      <vt:lpstr>News J+S/ News SV</vt:lpstr>
      <vt:lpstr>Planificateur d’entrainements en ligne</vt:lpstr>
      <vt:lpstr>Planificateur d’entrainements en ligne</vt:lpstr>
      <vt:lpstr>Planificateur d’entrainements en ligne </vt:lpstr>
      <vt:lpstr>Spécialisation passeuses &amp; centrales</vt:lpstr>
      <vt:lpstr>Merci pour votre attention!   Rendez-vous 14h00, MQ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Imhasly</dc:creator>
  <cp:lastModifiedBy>Noémie Théodoloz</cp:lastModifiedBy>
  <cp:revision>40</cp:revision>
  <cp:lastPrinted>2013-10-09T09:28:17Z</cp:lastPrinted>
  <dcterms:created xsi:type="dcterms:W3CDTF">2016-02-17T16:23:02Z</dcterms:created>
  <dcterms:modified xsi:type="dcterms:W3CDTF">2017-06-02T07:14:51Z</dcterms:modified>
</cp:coreProperties>
</file>